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9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26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57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5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74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244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28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54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86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771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64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87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imiscoe.org/" TargetMode="Externa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hyperlink" Target="http://www.facebook.com/groups/imiscoephdnetwork" TargetMode="External"/><Relationship Id="rId5" Type="http://schemas.openxmlformats.org/officeDocument/2006/relationships/hyperlink" Target="http://www.imiscoephdblog.wordpress.com/" TargetMode="External"/><Relationship Id="rId4" Type="http://schemas.openxmlformats.org/officeDocument/2006/relationships/hyperlink" Target="http://www.imiscoe.org/phd-network" TargetMode="External"/><Relationship Id="rId9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1EFA4-D8B9-4240-B7B5-02638959B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774700"/>
            <a:ext cx="7315200" cy="3779012"/>
          </a:xfrm>
        </p:spPr>
        <p:txBody>
          <a:bodyPr>
            <a:normAutofit fontScale="90000"/>
          </a:bodyPr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sz="5300" b="1" dirty="0"/>
              <a:t>I giovani ricercatori nelle reti internazionali di ricerca: l'esempio del network IMISCOE 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B0CCD-539D-5944-8E56-89BDDC732F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1311454"/>
          </a:xfrm>
        </p:spPr>
        <p:txBody>
          <a:bodyPr>
            <a:normAutofit/>
          </a:bodyPr>
          <a:lstStyle/>
          <a:p>
            <a:r>
              <a:rPr lang="it-IT" dirty="0"/>
              <a:t>Giulia </a:t>
            </a:r>
            <a:r>
              <a:rPr lang="it-IT" dirty="0" err="1"/>
              <a:t>Mezzetti</a:t>
            </a:r>
            <a:r>
              <a:rPr lang="it-IT" dirty="0"/>
              <a:t> - Università Cattolica del Sacro Cuore, Milano</a:t>
            </a:r>
          </a:p>
          <a:p>
            <a:r>
              <a:rPr lang="it-IT" dirty="0"/>
              <a:t> </a:t>
            </a:r>
          </a:p>
          <a:p>
            <a:r>
              <a:rPr lang="it-IT" dirty="0"/>
              <a:t>XIX Incontro Giovani </a:t>
            </a:r>
            <a:r>
              <a:rPr lang="it-IT" dirty="0" err="1"/>
              <a:t>Pontignano</a:t>
            </a:r>
            <a:r>
              <a:rPr lang="it-IT" dirty="0"/>
              <a:t> – 21 giugno 2019 </a:t>
            </a:r>
          </a:p>
        </p:txBody>
      </p:sp>
    </p:spTree>
    <p:extLst>
      <p:ext uri="{BB962C8B-B14F-4D97-AF65-F5344CB8AC3E}">
        <p14:creationId xmlns:p14="http://schemas.microsoft.com/office/powerpoint/2010/main" val="3784007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6">
            <a:extLst>
              <a:ext uri="{FF2B5EF4-FFF2-40B4-BE49-F238E27FC236}">
                <a16:creationId xmlns:a16="http://schemas.microsoft.com/office/drawing/2014/main" id="{A5100FEF-0E7F-8446-9240-76884DB89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1250" y="526936"/>
            <a:ext cx="2349500" cy="609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1013F33-7389-7544-B82A-A78613501B86}"/>
              </a:ext>
            </a:extLst>
          </p:cNvPr>
          <p:cNvSpPr txBox="1"/>
          <p:nvPr/>
        </p:nvSpPr>
        <p:spPr>
          <a:xfrm>
            <a:off x="1974850" y="1651000"/>
            <a:ext cx="82423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International Migration, Integration and Social </a:t>
            </a:r>
            <a:r>
              <a:rPr lang="it-IT" dirty="0" err="1"/>
              <a:t>Cohesion</a:t>
            </a:r>
            <a:endParaRPr lang="it-IT" dirty="0"/>
          </a:p>
          <a:p>
            <a:endParaRPr lang="it-IT" dirty="0"/>
          </a:p>
          <a:p>
            <a:pPr algn="ctr"/>
            <a:r>
              <a:rPr lang="it-IT" dirty="0"/>
              <a:t>51 istituti membri (Europa)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Più di 1000 ricercatori da tutta Europa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Cluster di ricerca tematici che pubblicano e scrivono progetti di ricerca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Pubblicazioni – saggi e un </a:t>
            </a:r>
            <a:r>
              <a:rPr lang="it-IT" dirty="0" err="1"/>
              <a:t>academic</a:t>
            </a:r>
            <a:r>
              <a:rPr lang="it-IT" dirty="0"/>
              <a:t> journal (Comparative Migration </a:t>
            </a:r>
            <a:r>
              <a:rPr lang="it-IT" dirty="0" err="1"/>
              <a:t>Studies</a:t>
            </a:r>
            <a:r>
              <a:rPr lang="it-IT" dirty="0"/>
              <a:t>)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Conferenze annuali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Training: master, </a:t>
            </a:r>
            <a:r>
              <a:rPr lang="it-IT" dirty="0" err="1"/>
              <a:t>summer</a:t>
            </a:r>
            <a:r>
              <a:rPr lang="it-IT" dirty="0"/>
              <a:t> </a:t>
            </a:r>
            <a:r>
              <a:rPr lang="it-IT" dirty="0" err="1"/>
              <a:t>school</a:t>
            </a:r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Premio miglior tesi, Premio miglior </a:t>
            </a:r>
            <a:r>
              <a:rPr lang="it-IT" dirty="0" err="1"/>
              <a:t>paper</a:t>
            </a:r>
            <a:r>
              <a:rPr lang="it-IT" dirty="0"/>
              <a:t> della conferenza annuale (in denaro)</a:t>
            </a:r>
          </a:p>
          <a:p>
            <a:pPr algn="ctr"/>
            <a:endParaRPr lang="it-IT" dirty="0"/>
          </a:p>
          <a:p>
            <a:pPr algn="ctr"/>
            <a:r>
              <a:rPr lang="it-IT" dirty="0" err="1"/>
              <a:t>PhD</a:t>
            </a:r>
            <a:r>
              <a:rPr lang="it-IT" dirty="0"/>
              <a:t> Network</a:t>
            </a:r>
          </a:p>
        </p:txBody>
      </p:sp>
    </p:spTree>
    <p:extLst>
      <p:ext uri="{BB962C8B-B14F-4D97-AF65-F5344CB8AC3E}">
        <p14:creationId xmlns:p14="http://schemas.microsoft.com/office/powerpoint/2010/main" val="1589696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523A078A-055A-A246-8677-4436E6BC7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5263977-7204-1A40-B719-F44BA0D6C1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267693"/>
              </p:ext>
            </p:extLst>
          </p:nvPr>
        </p:nvGraphicFramePr>
        <p:xfrm>
          <a:off x="5048250" y="927100"/>
          <a:ext cx="2095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3" imgW="2819400" imgH="1028700" progId="PBrush">
                  <p:embed/>
                </p:oleObj>
              </mc:Choice>
              <mc:Fallback>
                <p:oleObj r:id="rId3" imgW="2819400" imgH="1028700" progId="PBrus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0" y="927100"/>
                        <a:ext cx="2095500" cy="736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4ECDFF0-8AE6-E146-8C73-ED1FAAC844D2}"/>
              </a:ext>
            </a:extLst>
          </p:cNvPr>
          <p:cNvSpPr txBox="1"/>
          <p:nvPr/>
        </p:nvSpPr>
        <p:spPr>
          <a:xfrm>
            <a:off x="1974850" y="2463800"/>
            <a:ext cx="82423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/>
              <a:t>PhD</a:t>
            </a:r>
            <a:r>
              <a:rPr lang="it-IT" b="1" dirty="0"/>
              <a:t> NETWORK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Da un’assemblea iniziale nel contesto del (</a:t>
            </a:r>
            <a:r>
              <a:rPr lang="it-IT" dirty="0" err="1"/>
              <a:t>ri</a:t>
            </a:r>
            <a:r>
              <a:rPr lang="it-IT" dirty="0"/>
              <a:t>)lancio della rete IMISCOE (2013) 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a piccoli workshop alle due conferenze successive 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alla creazione della del </a:t>
            </a:r>
            <a:r>
              <a:rPr lang="it-IT" dirty="0" err="1"/>
              <a:t>PhD</a:t>
            </a:r>
            <a:r>
              <a:rPr lang="it-IT" dirty="0"/>
              <a:t> Network</a:t>
            </a:r>
          </a:p>
          <a:p>
            <a:endParaRPr lang="it-IT" dirty="0"/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765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523A078A-055A-A246-8677-4436E6BC7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5263977-7204-1A40-B719-F44BA0D6C1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340994"/>
              </p:ext>
            </p:extLst>
          </p:nvPr>
        </p:nvGraphicFramePr>
        <p:xfrm>
          <a:off x="5048250" y="273051"/>
          <a:ext cx="2095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r:id="rId3" imgW="2819400" imgH="1028700" progId="PBrush">
                  <p:embed/>
                </p:oleObj>
              </mc:Choice>
              <mc:Fallback>
                <p:oleObj r:id="rId3" imgW="2819400" imgH="1028700" progId="PBrush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5263977-7204-1A40-B719-F44BA0D6C1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0" y="273051"/>
                        <a:ext cx="2095500" cy="736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4ECDFF0-8AE6-E146-8C73-ED1FAAC844D2}"/>
              </a:ext>
            </a:extLst>
          </p:cNvPr>
          <p:cNvSpPr txBox="1"/>
          <p:nvPr/>
        </p:nvSpPr>
        <p:spPr>
          <a:xfrm>
            <a:off x="1787525" y="1009651"/>
            <a:ext cx="861695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pPr algn="ctr"/>
            <a:r>
              <a:rPr lang="it-IT" sz="2400" b="1" dirty="0"/>
              <a:t>STRUTTURA</a:t>
            </a:r>
          </a:p>
          <a:p>
            <a:pPr algn="ctr"/>
            <a:endParaRPr lang="it-IT" i="1" dirty="0"/>
          </a:p>
          <a:p>
            <a:pPr algn="ctr"/>
            <a:endParaRPr lang="it-IT" i="1" dirty="0"/>
          </a:p>
          <a:p>
            <a:pPr algn="ctr"/>
            <a:r>
              <a:rPr lang="it-IT" i="1" dirty="0"/>
              <a:t>4 </a:t>
            </a:r>
            <a:r>
              <a:rPr lang="it-IT" i="1" dirty="0" err="1"/>
              <a:t>working</a:t>
            </a:r>
            <a:r>
              <a:rPr lang="it-IT" i="1" dirty="0"/>
              <a:t> </a:t>
            </a:r>
            <a:r>
              <a:rPr lang="it-IT" i="1" dirty="0" err="1"/>
              <a:t>groups</a:t>
            </a:r>
            <a:r>
              <a:rPr lang="it-IT" dirty="0"/>
              <a:t>: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Workshop </a:t>
            </a:r>
            <a:r>
              <a:rPr lang="it-IT" dirty="0" err="1"/>
              <a:t>group</a:t>
            </a:r>
            <a:r>
              <a:rPr lang="it-IT" dirty="0"/>
              <a:t>; </a:t>
            </a:r>
            <a:r>
              <a:rPr lang="it-IT" dirty="0" err="1"/>
              <a:t>Teaching</a:t>
            </a:r>
            <a:r>
              <a:rPr lang="it-IT" dirty="0"/>
              <a:t> </a:t>
            </a:r>
            <a:r>
              <a:rPr lang="it-IT" dirty="0" err="1"/>
              <a:t>group</a:t>
            </a:r>
            <a:r>
              <a:rPr lang="it-IT" dirty="0"/>
              <a:t>; Networking </a:t>
            </a:r>
            <a:r>
              <a:rPr lang="it-IT" dirty="0" err="1"/>
              <a:t>group</a:t>
            </a:r>
            <a:r>
              <a:rPr lang="it-IT" dirty="0"/>
              <a:t>; Blog </a:t>
            </a:r>
            <a:r>
              <a:rPr lang="it-IT" dirty="0" err="1"/>
              <a:t>group</a:t>
            </a:r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Adesione su base volontaria, rotazione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i="1" dirty="0"/>
              <a:t>1 </a:t>
            </a:r>
            <a:r>
              <a:rPr lang="it-IT" i="1" dirty="0" err="1"/>
              <a:t>PhD</a:t>
            </a:r>
            <a:r>
              <a:rPr lang="it-IT" i="1" dirty="0"/>
              <a:t> </a:t>
            </a:r>
            <a:r>
              <a:rPr lang="it-IT" i="1" dirty="0" err="1"/>
              <a:t>Representative</a:t>
            </a:r>
            <a:endParaRPr lang="it-IT" i="1" dirty="0"/>
          </a:p>
          <a:p>
            <a:pPr algn="ctr"/>
            <a:endParaRPr lang="it-IT" dirty="0"/>
          </a:p>
          <a:p>
            <a:pPr algn="ctr"/>
            <a:r>
              <a:rPr lang="it-IT" dirty="0"/>
              <a:t>Elezione; carica annuale che prevede rimborsi spese e un piccolo compenso</a:t>
            </a:r>
          </a:p>
          <a:p>
            <a:pPr algn="ctr"/>
            <a:r>
              <a:rPr lang="it-IT" dirty="0"/>
              <a:t>Il </a:t>
            </a:r>
            <a:r>
              <a:rPr lang="it-IT" dirty="0" err="1"/>
              <a:t>PhD</a:t>
            </a:r>
            <a:r>
              <a:rPr lang="it-IT" dirty="0"/>
              <a:t> </a:t>
            </a:r>
            <a:r>
              <a:rPr lang="it-IT" dirty="0" err="1"/>
              <a:t>Representative</a:t>
            </a:r>
            <a:r>
              <a:rPr lang="it-IT" dirty="0"/>
              <a:t> è membro del </a:t>
            </a:r>
            <a:r>
              <a:rPr lang="it-IT" dirty="0" err="1"/>
              <a:t>board</a:t>
            </a:r>
            <a:r>
              <a:rPr lang="it-IT" dirty="0"/>
              <a:t> dell’intera organizzazione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Attualmente 30 membri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4714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523A078A-055A-A246-8677-4436E6BC7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5263977-7204-1A40-B719-F44BA0D6C1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100047"/>
              </p:ext>
            </p:extLst>
          </p:nvPr>
        </p:nvGraphicFramePr>
        <p:xfrm>
          <a:off x="5048250" y="136526"/>
          <a:ext cx="2095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r:id="rId3" imgW="2819400" imgH="1028700" progId="PBrush">
                  <p:embed/>
                </p:oleObj>
              </mc:Choice>
              <mc:Fallback>
                <p:oleObj r:id="rId3" imgW="2819400" imgH="1028700" progId="PBrush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5263977-7204-1A40-B719-F44BA0D6C1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0" y="136526"/>
                        <a:ext cx="2095500" cy="736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4ECDFF0-8AE6-E146-8C73-ED1FAAC844D2}"/>
              </a:ext>
            </a:extLst>
          </p:cNvPr>
          <p:cNvSpPr txBox="1"/>
          <p:nvPr/>
        </p:nvSpPr>
        <p:spPr>
          <a:xfrm>
            <a:off x="571500" y="1256467"/>
            <a:ext cx="110490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00" dirty="0"/>
          </a:p>
          <a:p>
            <a:pPr algn="ctr"/>
            <a:r>
              <a:rPr lang="it-IT" sz="2400" b="1" dirty="0"/>
              <a:t>ATTIVITA’</a:t>
            </a:r>
          </a:p>
          <a:p>
            <a:pPr algn="ctr"/>
            <a:endParaRPr lang="it-IT" i="1" dirty="0"/>
          </a:p>
          <a:p>
            <a:pPr algn="ctr"/>
            <a:r>
              <a:rPr lang="it-IT" i="1" dirty="0"/>
              <a:t>Workshops alle conferenze annuali</a:t>
            </a:r>
          </a:p>
          <a:p>
            <a:pPr algn="ctr"/>
            <a:r>
              <a:rPr lang="it-IT" dirty="0"/>
              <a:t>Temi: strategie di pubblicazione su </a:t>
            </a:r>
            <a:r>
              <a:rPr lang="it-IT" dirty="0" err="1"/>
              <a:t>journals</a:t>
            </a:r>
            <a:r>
              <a:rPr lang="it-IT" dirty="0"/>
              <a:t>, come ottenere fondi di ricerca, come scrivere un </a:t>
            </a:r>
            <a:r>
              <a:rPr lang="it-IT" dirty="0" err="1"/>
              <a:t>abstract</a:t>
            </a:r>
            <a:r>
              <a:rPr lang="it-IT" dirty="0"/>
              <a:t>, </a:t>
            </a:r>
          </a:p>
          <a:p>
            <a:pPr algn="ctr"/>
            <a:r>
              <a:rPr lang="it-IT" dirty="0"/>
              <a:t>riflessività del ricercatore, </a:t>
            </a:r>
            <a:r>
              <a:rPr lang="it-IT" dirty="0" err="1"/>
              <a:t>mentoring</a:t>
            </a:r>
            <a:r>
              <a:rPr lang="it-IT" dirty="0"/>
              <a:t>/feedback </a:t>
            </a:r>
            <a:r>
              <a:rPr lang="it-IT" dirty="0" err="1"/>
              <a:t>one-to-one</a:t>
            </a:r>
            <a:r>
              <a:rPr lang="it-IT" dirty="0"/>
              <a:t> con ricercatori senior sul proprio progetto di ricerca </a:t>
            </a:r>
          </a:p>
          <a:p>
            <a:pPr algn="ctr"/>
            <a:r>
              <a:rPr lang="it-IT" dirty="0"/>
              <a:t>(ottimi riscontri, molti partecipanti)</a:t>
            </a:r>
          </a:p>
          <a:p>
            <a:pPr algn="ctr"/>
            <a:endParaRPr lang="it-IT" dirty="0"/>
          </a:p>
          <a:p>
            <a:pPr algn="ctr"/>
            <a:r>
              <a:rPr lang="it-IT" i="1" dirty="0"/>
              <a:t>Networking</a:t>
            </a:r>
          </a:p>
          <a:p>
            <a:pPr algn="ctr"/>
            <a:r>
              <a:rPr lang="it-IT" dirty="0" err="1"/>
              <a:t>Survey</a:t>
            </a:r>
            <a:r>
              <a:rPr lang="it-IT" dirty="0"/>
              <a:t> su interessi di ricerca propedeutica alla creazione di gruppi tematici</a:t>
            </a:r>
          </a:p>
          <a:p>
            <a:pPr algn="ctr"/>
            <a:r>
              <a:rPr lang="it-IT" dirty="0"/>
              <a:t>Coinvolgimento dei </a:t>
            </a:r>
            <a:r>
              <a:rPr lang="it-IT" dirty="0" err="1"/>
              <a:t>PhD</a:t>
            </a:r>
            <a:r>
              <a:rPr lang="it-IT" dirty="0"/>
              <a:t> degli istituti membri di IMISCOE per la realizzazione di seminari comuni</a:t>
            </a:r>
          </a:p>
          <a:p>
            <a:pPr algn="ctr"/>
            <a:r>
              <a:rPr lang="it-IT" dirty="0"/>
              <a:t>(di più difficile realizzazione) </a:t>
            </a:r>
          </a:p>
          <a:p>
            <a:pPr algn="ctr"/>
            <a:endParaRPr lang="it-IT" dirty="0"/>
          </a:p>
          <a:p>
            <a:pPr algn="ctr"/>
            <a:r>
              <a:rPr lang="it-IT" i="1" dirty="0"/>
              <a:t>Blog</a:t>
            </a:r>
          </a:p>
          <a:p>
            <a:pPr algn="ctr"/>
            <a:r>
              <a:rPr lang="it-IT" dirty="0"/>
              <a:t>In linea con la sempre maggiore diffusione dei blog accademici, pensato come una «palestra» per  giovani ricercatori per esporre brevemente aspetti della loro attività di ricerca</a:t>
            </a:r>
          </a:p>
          <a:p>
            <a:pPr algn="ctr"/>
            <a:endParaRPr lang="it-IT" dirty="0"/>
          </a:p>
          <a:p>
            <a:pPr algn="ctr"/>
            <a:r>
              <a:rPr lang="it-IT" i="1" dirty="0"/>
              <a:t>Comunicazione</a:t>
            </a:r>
          </a:p>
          <a:p>
            <a:pPr algn="ctr"/>
            <a:r>
              <a:rPr lang="it-IT" dirty="0"/>
              <a:t>Newsletter, </a:t>
            </a:r>
            <a:r>
              <a:rPr lang="it-IT" dirty="0" err="1"/>
              <a:t>Twitter</a:t>
            </a:r>
            <a:r>
              <a:rPr lang="it-IT" dirty="0"/>
              <a:t>, gruppo </a:t>
            </a:r>
            <a:r>
              <a:rPr lang="it-IT" dirty="0" err="1"/>
              <a:t>Facebook</a:t>
            </a:r>
            <a:r>
              <a:rPr lang="it-IT" dirty="0"/>
              <a:t> «libero» dove ognuno può postare annunci e segnalazioni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3121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523A078A-055A-A246-8677-4436E6BC7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5263977-7204-1A40-B719-F44BA0D6C1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48250" y="136526"/>
          <a:ext cx="2095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r:id="rId3" imgW="2819400" imgH="1028700" progId="PBrush">
                  <p:embed/>
                </p:oleObj>
              </mc:Choice>
              <mc:Fallback>
                <p:oleObj r:id="rId3" imgW="2819400" imgH="1028700" progId="PBrush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5263977-7204-1A40-B719-F44BA0D6C1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0" y="136526"/>
                        <a:ext cx="2095500" cy="736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4ECDFF0-8AE6-E146-8C73-ED1FAAC844D2}"/>
              </a:ext>
            </a:extLst>
          </p:cNvPr>
          <p:cNvSpPr txBox="1"/>
          <p:nvPr/>
        </p:nvSpPr>
        <p:spPr>
          <a:xfrm>
            <a:off x="571500" y="1256467"/>
            <a:ext cx="11049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00" dirty="0"/>
          </a:p>
          <a:p>
            <a:endParaRPr lang="it-IT" sz="1000" dirty="0"/>
          </a:p>
          <a:p>
            <a:endParaRPr lang="it-IT" sz="1000" dirty="0"/>
          </a:p>
          <a:p>
            <a:pPr algn="ctr"/>
            <a:r>
              <a:rPr lang="it-IT" sz="2400" b="1" dirty="0"/>
              <a:t>SVILUPPI</a:t>
            </a:r>
          </a:p>
          <a:p>
            <a:pPr algn="ctr"/>
            <a:endParaRPr lang="it-IT" i="1" dirty="0"/>
          </a:p>
          <a:p>
            <a:pPr algn="ctr"/>
            <a:endParaRPr lang="it-IT" i="1" dirty="0"/>
          </a:p>
          <a:p>
            <a:pPr algn="ctr"/>
            <a:r>
              <a:rPr lang="it-IT" dirty="0"/>
              <a:t>Ristrutturazione dei cluster di ricerca di IMISCOE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Inclusione formalizzata dei dottorandi all’interno di ogni cluster (Call per reclutarli)</a:t>
            </a:r>
          </a:p>
          <a:p>
            <a:pPr algn="ctr"/>
            <a:r>
              <a:rPr lang="it-IT" dirty="0"/>
              <a:t>Ogni Cluster di ricerca avrà </a:t>
            </a:r>
          </a:p>
          <a:p>
            <a:pPr marL="342900" indent="-342900" algn="ctr">
              <a:buAutoNum type="arabicParenR"/>
            </a:pPr>
            <a:r>
              <a:rPr lang="it-IT" dirty="0"/>
              <a:t>un </a:t>
            </a:r>
            <a:r>
              <a:rPr lang="it-IT" dirty="0" err="1"/>
              <a:t>PhD</a:t>
            </a:r>
            <a:r>
              <a:rPr lang="it-IT" dirty="0"/>
              <a:t> nel proprio </a:t>
            </a:r>
            <a:r>
              <a:rPr lang="it-IT" dirty="0" err="1"/>
              <a:t>board</a:t>
            </a:r>
            <a:r>
              <a:rPr lang="it-IT" dirty="0"/>
              <a:t>; </a:t>
            </a:r>
          </a:p>
          <a:p>
            <a:pPr algn="ctr"/>
            <a:r>
              <a:rPr lang="it-IT" dirty="0"/>
              <a:t>2) un gruppo di ricercatori «giovani» - come una «sezione giovani» -al proprio interno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</p:txBody>
      </p:sp>
      <p:sp>
        <p:nvSpPr>
          <p:cNvPr id="2" name="Down Arrow 1">
            <a:extLst>
              <a:ext uri="{FF2B5EF4-FFF2-40B4-BE49-F238E27FC236}">
                <a16:creationId xmlns:a16="http://schemas.microsoft.com/office/drawing/2014/main" id="{46A7C44E-AA8B-2A43-A863-DBF36992558F}"/>
              </a:ext>
            </a:extLst>
          </p:cNvPr>
          <p:cNvSpPr/>
          <p:nvPr/>
        </p:nvSpPr>
        <p:spPr>
          <a:xfrm>
            <a:off x="5853684" y="3300323"/>
            <a:ext cx="484632" cy="482600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9939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523A078A-055A-A246-8677-4436E6BC7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5263977-7204-1A40-B719-F44BA0D6C1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48250" y="136526"/>
          <a:ext cx="2095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r:id="rId3" imgW="2819400" imgH="1028700" progId="PBrush">
                  <p:embed/>
                </p:oleObj>
              </mc:Choice>
              <mc:Fallback>
                <p:oleObj r:id="rId3" imgW="2819400" imgH="1028700" progId="PBrush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5263977-7204-1A40-B719-F44BA0D6C1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0" y="136526"/>
                        <a:ext cx="2095500" cy="736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4ECDFF0-8AE6-E146-8C73-ED1FAAC844D2}"/>
              </a:ext>
            </a:extLst>
          </p:cNvPr>
          <p:cNvSpPr txBox="1"/>
          <p:nvPr/>
        </p:nvSpPr>
        <p:spPr>
          <a:xfrm>
            <a:off x="571500" y="1256467"/>
            <a:ext cx="11049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00" dirty="0"/>
          </a:p>
          <a:p>
            <a:endParaRPr lang="it-IT" sz="1000" dirty="0"/>
          </a:p>
          <a:p>
            <a:endParaRPr lang="it-IT" sz="1000" dirty="0"/>
          </a:p>
          <a:p>
            <a:pPr algn="ctr"/>
            <a:r>
              <a:rPr lang="it-IT" sz="2200" b="1" dirty="0"/>
              <a:t>PUNTI DI FORZA</a:t>
            </a:r>
          </a:p>
          <a:p>
            <a:pPr algn="ctr"/>
            <a:r>
              <a:rPr lang="it-IT" dirty="0"/>
              <a:t>Motivazione, bisogno di fare rete tra pari e di strutturare uno spazio «riconoscibile» per l’interazione con i senior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sz="2200" b="1" dirty="0"/>
              <a:t>PUNTI DI DEBOLEZZA</a:t>
            </a:r>
          </a:p>
          <a:p>
            <a:pPr algn="ctr"/>
            <a:r>
              <a:rPr lang="it-IT" dirty="0"/>
              <a:t>Turnover (dovuto al fatto che si è dottorandi per un periodo di tempo limitato), </a:t>
            </a:r>
          </a:p>
          <a:p>
            <a:pPr algn="ctr"/>
            <a:r>
              <a:rPr lang="it-IT" dirty="0"/>
              <a:t>difficoltà nel garantire stabilità </a:t>
            </a:r>
            <a:r>
              <a:rPr lang="it-IT" dirty="0">
                <a:sym typeface="Wingdings" pitchFamily="2" charset="2"/>
              </a:rPr>
              <a:t> revisione della «</a:t>
            </a:r>
            <a:r>
              <a:rPr lang="it-IT" dirty="0" err="1">
                <a:sym typeface="Wingdings" pitchFamily="2" charset="2"/>
              </a:rPr>
              <a:t>membership</a:t>
            </a:r>
            <a:r>
              <a:rPr lang="it-IT" dirty="0">
                <a:sym typeface="Wingdings" pitchFamily="2" charset="2"/>
              </a:rPr>
              <a:t> policy» in corso</a:t>
            </a:r>
          </a:p>
          <a:p>
            <a:pPr algn="ctr"/>
            <a:endParaRPr lang="it-IT" dirty="0">
              <a:sym typeface="Wingdings" pitchFamily="2" charset="2"/>
            </a:endParaRPr>
          </a:p>
          <a:p>
            <a:pPr algn="ctr"/>
            <a:endParaRPr lang="it-IT" dirty="0">
              <a:sym typeface="Wingdings" pitchFamily="2" charset="2"/>
            </a:endParaRPr>
          </a:p>
          <a:p>
            <a:pPr algn="ctr"/>
            <a:endParaRPr lang="it-IT" dirty="0">
              <a:sym typeface="Wingdings" pitchFamily="2" charset="2"/>
            </a:endParaRPr>
          </a:p>
          <a:p>
            <a:pPr algn="ctr"/>
            <a:r>
              <a:rPr lang="it-IT" sz="2200" b="1" dirty="0">
                <a:sym typeface="Wingdings" pitchFamily="2" charset="2"/>
              </a:rPr>
              <a:t>OPPORTUNITA’</a:t>
            </a:r>
          </a:p>
          <a:p>
            <a:pPr algn="ctr"/>
            <a:r>
              <a:rPr lang="it-IT" dirty="0">
                <a:sym typeface="Wingdings" pitchFamily="2" charset="2"/>
              </a:rPr>
              <a:t>Ambiente estremamente accogliente, favorevole, inclusivo, </a:t>
            </a:r>
          </a:p>
          <a:p>
            <a:pPr algn="ctr"/>
            <a:r>
              <a:rPr lang="it-IT" dirty="0">
                <a:sym typeface="Wingdings" pitchFamily="2" charset="2"/>
              </a:rPr>
              <a:t>che crede nei dottorandi e traduce questa fiducia in termini concreti</a:t>
            </a:r>
            <a:endParaRPr lang="it-IT" dirty="0"/>
          </a:p>
          <a:p>
            <a:pPr algn="ctr"/>
            <a:endParaRPr lang="it-IT" i="1" dirty="0"/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7017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523A078A-055A-A246-8677-4436E6BC7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5263977-7204-1A40-B719-F44BA0D6C1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48250" y="136526"/>
          <a:ext cx="2095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r:id="rId3" imgW="2819400" imgH="1028700" progId="PBrush">
                  <p:embed/>
                </p:oleObj>
              </mc:Choice>
              <mc:Fallback>
                <p:oleObj r:id="rId3" imgW="2819400" imgH="1028700" progId="PBrush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5263977-7204-1A40-B719-F44BA0D6C1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0" y="136526"/>
                        <a:ext cx="2095500" cy="736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4ECDFF0-8AE6-E146-8C73-ED1FAAC844D2}"/>
              </a:ext>
            </a:extLst>
          </p:cNvPr>
          <p:cNvSpPr txBox="1"/>
          <p:nvPr/>
        </p:nvSpPr>
        <p:spPr>
          <a:xfrm>
            <a:off x="393700" y="1739067"/>
            <a:ext cx="11049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CHE COSA MI HA DATO PARTECIPARE A IMISCOE? </a:t>
            </a:r>
          </a:p>
          <a:p>
            <a:pPr algn="ctr"/>
            <a:endParaRPr lang="it-IT" i="1" dirty="0"/>
          </a:p>
          <a:p>
            <a:pPr algn="ctr"/>
            <a:r>
              <a:rPr lang="it-IT" dirty="0"/>
              <a:t>Relazioni significative, sia con gli autori della mia letteratura (con cui ho mantenuto contatti costanti), sia con  colleghi dottorandi, con cui ho condiviso esperienze, materiali, risorse, preoccupazioni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Possibilità di ampliare lo sguardo interagendo con altri ricercatori che lavorano anche su temi diversi dai miei nell’ambito dei «</a:t>
            </a:r>
            <a:r>
              <a:rPr lang="it-IT" dirty="0" err="1"/>
              <a:t>migration</a:t>
            </a:r>
            <a:r>
              <a:rPr lang="it-IT" dirty="0"/>
              <a:t> </a:t>
            </a:r>
            <a:r>
              <a:rPr lang="it-IT" dirty="0" err="1"/>
              <a:t>studies</a:t>
            </a:r>
            <a:r>
              <a:rPr lang="it-IT" dirty="0"/>
              <a:t>» 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b="1" dirty="0"/>
              <a:t>CHE COSA MI HA DATO RICOPRIRE IL RUOLO DI </a:t>
            </a:r>
            <a:r>
              <a:rPr lang="it-IT" b="1" dirty="0" err="1"/>
              <a:t>PhD</a:t>
            </a:r>
            <a:r>
              <a:rPr lang="it-IT" b="1" dirty="0"/>
              <a:t> REPRESENTATIVE? 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Apprendimento di </a:t>
            </a:r>
            <a:r>
              <a:rPr lang="it-IT" dirty="0" err="1"/>
              <a:t>skills</a:t>
            </a:r>
            <a:r>
              <a:rPr lang="it-IT" dirty="0"/>
              <a:t> (gestione di un team, organizzazione di iniziative, capacità di networking) – importanti per ogni ricercatore</a:t>
            </a:r>
          </a:p>
          <a:p>
            <a:pPr algn="ctr"/>
            <a:r>
              <a:rPr lang="it-IT" dirty="0"/>
              <a:t>Maggiore fiducia in me stessa (i.e. non avere paura di «chiedere» e di farsi spazio)</a:t>
            </a:r>
          </a:p>
          <a:p>
            <a:pPr algn="ctr"/>
            <a:r>
              <a:rPr lang="it-IT" dirty="0"/>
              <a:t>Possibilità di interagire con ricercatori e docenti in un ambiente estremamente professionalizzante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0857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523A078A-055A-A246-8677-4436E6BC7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ECDFF0-8AE6-E146-8C73-ED1FAAC844D2}"/>
              </a:ext>
            </a:extLst>
          </p:cNvPr>
          <p:cNvSpPr txBox="1"/>
          <p:nvPr/>
        </p:nvSpPr>
        <p:spPr>
          <a:xfrm>
            <a:off x="571500" y="634167"/>
            <a:ext cx="11049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00" dirty="0"/>
          </a:p>
          <a:p>
            <a:endParaRPr lang="it-IT" sz="1000" dirty="0"/>
          </a:p>
          <a:p>
            <a:endParaRPr lang="it-IT" sz="1000" dirty="0"/>
          </a:p>
          <a:p>
            <a:endParaRPr lang="it-IT" sz="1000" dirty="0"/>
          </a:p>
          <a:p>
            <a:endParaRPr lang="it-IT" sz="1000" dirty="0"/>
          </a:p>
          <a:p>
            <a:endParaRPr lang="it-IT" sz="1000" dirty="0"/>
          </a:p>
          <a:p>
            <a:endParaRPr lang="it-IT" sz="1000" dirty="0"/>
          </a:p>
          <a:p>
            <a:endParaRPr lang="it-IT" sz="1000" dirty="0"/>
          </a:p>
          <a:p>
            <a:endParaRPr lang="it-IT" sz="1000" dirty="0"/>
          </a:p>
          <a:p>
            <a:endParaRPr lang="it-IT" sz="1000" dirty="0"/>
          </a:p>
          <a:p>
            <a:endParaRPr lang="it-IT" sz="1000"/>
          </a:p>
          <a:p>
            <a:endParaRPr lang="it-IT" sz="1000" dirty="0"/>
          </a:p>
          <a:p>
            <a:pPr algn="ctr"/>
            <a:endParaRPr lang="it-IT" sz="2200" b="1" dirty="0"/>
          </a:p>
          <a:p>
            <a:pPr algn="ctr"/>
            <a:r>
              <a:rPr lang="it-IT" sz="2200" b="1" dirty="0"/>
              <a:t>GRAZIE PER L’ATTENZIONE!</a:t>
            </a:r>
          </a:p>
          <a:p>
            <a:endParaRPr lang="it-IT" sz="1000" dirty="0"/>
          </a:p>
          <a:p>
            <a:pPr algn="ctr"/>
            <a:endParaRPr lang="it-IT" i="1" dirty="0"/>
          </a:p>
          <a:p>
            <a:pPr algn="ctr"/>
            <a:endParaRPr lang="it-IT" i="1" dirty="0"/>
          </a:p>
          <a:p>
            <a:pPr algn="ctr"/>
            <a:endParaRPr lang="it-IT" i="1" dirty="0"/>
          </a:p>
          <a:p>
            <a:pPr algn="ctr"/>
            <a:endParaRPr lang="it-IT" i="1" dirty="0">
              <a:hlinkClick r:id="rId3"/>
            </a:endParaRPr>
          </a:p>
          <a:p>
            <a:pPr algn="ctr"/>
            <a:r>
              <a:rPr lang="it-IT" dirty="0">
                <a:hlinkClick r:id="rId3"/>
              </a:rPr>
              <a:t>www.imiscoe.org</a:t>
            </a:r>
            <a:r>
              <a:rPr lang="it-IT" dirty="0"/>
              <a:t> </a:t>
            </a:r>
          </a:p>
          <a:p>
            <a:pPr algn="ctr"/>
            <a:r>
              <a:rPr lang="it-IT" dirty="0" err="1"/>
              <a:t>Twitter</a:t>
            </a:r>
            <a:r>
              <a:rPr lang="it-IT" dirty="0"/>
              <a:t>:  @ </a:t>
            </a:r>
            <a:r>
              <a:rPr lang="it-IT" dirty="0" err="1"/>
              <a:t>IMISCOE_PhD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Page:     </a:t>
            </a:r>
            <a:r>
              <a:rPr lang="it-IT" dirty="0">
                <a:hlinkClick r:id="rId4"/>
              </a:rPr>
              <a:t>www.imiscoe.org/phd-network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Blog:     </a:t>
            </a:r>
            <a:r>
              <a:rPr lang="it-IT" dirty="0">
                <a:hlinkClick r:id="rId5"/>
              </a:rPr>
              <a:t>www.imiscoephdblog.wordpress.com</a:t>
            </a:r>
            <a:r>
              <a:rPr lang="it-IT" dirty="0"/>
              <a:t/>
            </a:r>
            <a:br>
              <a:rPr lang="it-IT" dirty="0"/>
            </a:br>
            <a:r>
              <a:rPr lang="it-IT" dirty="0" err="1"/>
              <a:t>Facebook</a:t>
            </a:r>
            <a:r>
              <a:rPr lang="it-IT" dirty="0"/>
              <a:t>: </a:t>
            </a:r>
            <a:r>
              <a:rPr lang="it-IT" dirty="0">
                <a:hlinkClick r:id="rId6"/>
              </a:rPr>
              <a:t>www.facebook.com/groups/imiscoephdnetwork</a:t>
            </a:r>
            <a:endParaRPr lang="it-IT" i="1" dirty="0"/>
          </a:p>
          <a:p>
            <a:pPr algn="ctr"/>
            <a:endParaRPr lang="it-IT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FB755FC-BB78-F044-A4B0-8B0CA31CC0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862257"/>
              </p:ext>
            </p:extLst>
          </p:nvPr>
        </p:nvGraphicFramePr>
        <p:xfrm>
          <a:off x="8045450" y="898526"/>
          <a:ext cx="2095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r:id="rId7" imgW="2819400" imgH="1028700" progId="PBrush">
                  <p:embed/>
                </p:oleObj>
              </mc:Choice>
              <mc:Fallback>
                <p:oleObj r:id="rId7" imgW="2819400" imgH="1028700" progId="PBrush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5263977-7204-1A40-B719-F44BA0D6C1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5450" y="898526"/>
                        <a:ext cx="2095500" cy="736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Content Placeholder 6">
            <a:extLst>
              <a:ext uri="{FF2B5EF4-FFF2-40B4-BE49-F238E27FC236}">
                <a16:creationId xmlns:a16="http://schemas.microsoft.com/office/drawing/2014/main" id="{7D502C98-806D-D843-AFAF-C3FF98ECA97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51050" y="873126"/>
            <a:ext cx="23495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40832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{C943D24C-EC32-E146-9F19-B0566682987D}tf10001124</Template>
  <TotalTime>68</TotalTime>
  <Words>557</Words>
  <Application>Microsoft Office PowerPoint</Application>
  <PresentationFormat>Widescreen</PresentationFormat>
  <Paragraphs>135</Paragraphs>
  <Slides>9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0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Corbel</vt:lpstr>
      <vt:lpstr>Wingdings</vt:lpstr>
      <vt:lpstr>Wingdings 2</vt:lpstr>
      <vt:lpstr>Frame</vt:lpstr>
      <vt:lpstr>  I giovani ricercatori nelle reti internazionali di ricerca: l'esempio del network IMISCOE 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giovani ricercatori nelle reti internazionali di ricerca: l'esempio del network IMISCOE</dc:title>
  <dc:creator>Mezzetti Giulia</dc:creator>
  <cp:lastModifiedBy>Veronica Riniolo</cp:lastModifiedBy>
  <cp:revision>9</cp:revision>
  <dcterms:created xsi:type="dcterms:W3CDTF">2019-06-21T06:13:07Z</dcterms:created>
  <dcterms:modified xsi:type="dcterms:W3CDTF">2019-06-28T09:00:16Z</dcterms:modified>
</cp:coreProperties>
</file>